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8" r:id="rId3"/>
    <p:sldId id="257" r:id="rId4"/>
    <p:sldId id="260" r:id="rId5"/>
  </p:sldIdLst>
  <p:sldSz cx="9601200" cy="73152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6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1197187"/>
            <a:ext cx="8161020" cy="254677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3842174"/>
            <a:ext cx="7200900" cy="176614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3A54-1CED-44F1-838E-3777F88A0DEF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CC09D-594E-4F22-83A9-F5B502A18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606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3A54-1CED-44F1-838E-3777F88A0DEF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CC09D-594E-4F22-83A9-F5B502A18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4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389467"/>
            <a:ext cx="2070259" cy="619929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389467"/>
            <a:ext cx="6090761" cy="619929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3A54-1CED-44F1-838E-3777F88A0DEF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CC09D-594E-4F22-83A9-F5B502A18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3A54-1CED-44F1-838E-3777F88A0DEF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CC09D-594E-4F22-83A9-F5B502A18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770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1823722"/>
            <a:ext cx="8281035" cy="304291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4895429"/>
            <a:ext cx="8281035" cy="160019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3A54-1CED-44F1-838E-3777F88A0DEF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CC09D-594E-4F22-83A9-F5B502A18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403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1947333"/>
            <a:ext cx="4080510" cy="46414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1947333"/>
            <a:ext cx="4080510" cy="46414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3A54-1CED-44F1-838E-3777F88A0DEF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CC09D-594E-4F22-83A9-F5B502A18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802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389468"/>
            <a:ext cx="8281035" cy="141393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1793241"/>
            <a:ext cx="4061757" cy="87883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2672080"/>
            <a:ext cx="4061757" cy="39302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1793241"/>
            <a:ext cx="4081761" cy="87883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2672080"/>
            <a:ext cx="4081761" cy="39302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3A54-1CED-44F1-838E-3777F88A0DEF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CC09D-594E-4F22-83A9-F5B502A18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674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3A54-1CED-44F1-838E-3777F88A0DEF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CC09D-594E-4F22-83A9-F5B502A18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540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3A54-1CED-44F1-838E-3777F88A0DEF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CC09D-594E-4F22-83A9-F5B502A18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694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487680"/>
            <a:ext cx="3096637" cy="170688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053255"/>
            <a:ext cx="4860608" cy="51985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2194560"/>
            <a:ext cx="3096637" cy="406569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3A54-1CED-44F1-838E-3777F88A0DEF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CC09D-594E-4F22-83A9-F5B502A18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834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487680"/>
            <a:ext cx="3096637" cy="170688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053255"/>
            <a:ext cx="4860608" cy="51985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2194560"/>
            <a:ext cx="3096637" cy="406569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3A54-1CED-44F1-838E-3777F88A0DEF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CC09D-594E-4F22-83A9-F5B502A18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965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389468"/>
            <a:ext cx="8281035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1947333"/>
            <a:ext cx="8281035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6780108"/>
            <a:ext cx="216027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83A54-1CED-44F1-838E-3777F88A0DEF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6780108"/>
            <a:ext cx="32404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6780108"/>
            <a:ext cx="216027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CC09D-594E-4F22-83A9-F5B502A18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596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5420" y="304822"/>
            <a:ext cx="8970352" cy="57708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1028700" indent="-965200"/>
            <a:endParaRPr lang="en-US" sz="3150" dirty="0">
              <a:latin typeface="HelloHotMess" panose="02000603000000000000" pitchFamily="2" charset="0"/>
              <a:ea typeface="HelloHotMess" panose="02000603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37421" y="1593302"/>
            <a:ext cx="49263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HelloHotMess" panose="02000603000000000000" pitchFamily="2" charset="0"/>
                <a:ea typeface="HelloHotMess" panose="02000603000000000000" pitchFamily="2" charset="0"/>
              </a:rPr>
              <a:t>STUDENT LEARNING TARGETS</a:t>
            </a:r>
          </a:p>
        </p:txBody>
      </p:sp>
      <p:sp>
        <p:nvSpPr>
          <p:cNvPr id="4" name="Rectangle 3"/>
          <p:cNvSpPr/>
          <p:nvPr/>
        </p:nvSpPr>
        <p:spPr>
          <a:xfrm>
            <a:off x="123093" y="101600"/>
            <a:ext cx="9355014" cy="70993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0015" tIns="60008" rIns="120015" bIns="600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363"/>
          </a:p>
        </p:txBody>
      </p:sp>
    </p:spTree>
    <p:extLst>
      <p:ext uri="{BB962C8B-B14F-4D97-AF65-F5344CB8AC3E}">
        <p14:creationId xmlns:p14="http://schemas.microsoft.com/office/powerpoint/2010/main" val="2950455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3093" y="101600"/>
            <a:ext cx="9355014" cy="70993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0015" tIns="60008" rIns="120015" bIns="600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363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692750"/>
              </p:ext>
            </p:extLst>
          </p:nvPr>
        </p:nvGraphicFramePr>
        <p:xfrm>
          <a:off x="225175" y="591521"/>
          <a:ext cx="9150850" cy="6573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0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01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01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01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301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7962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HelloArchitect" panose="02000603000000000000" pitchFamily="2" charset="0"/>
                        <a:ea typeface="HelloArchitect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994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Introduction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Writer includes an effective introduction to their topic.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Writer includes an adequate introduction of their topic.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Introduction of topic is weak.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Writer does not provide a clear introduction.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397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Opinion Statement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Writer clearly states their opinion on the topic.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Writer adequately states their opinion on the topic.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Writer’s opinion is unclear.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Writer does not state their opinion.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994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Organization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Writer has a clear organizational structure in which related ideas are grouped together.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Writer has an adequate organizational structure in which related ideas are grouped together.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Organizational structure is confusing and related ideas may or may not be grouped together.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Writer does not provide a clear organizational structure and supporting ideas are not grouped together.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880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Linking Words &amp; Phrases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Writer has effectively used a variety of linking words and phrases to connect their opinion and reasons.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Writer has adequately used a variety of linking words and phrases to connect their opinion and reasons.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Writer has included some linking words and phrases, but with little variety to connect their opinion and reasons.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Writer ahs few to no linking words and phrases to connect their opinion and reasons.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994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Reasons &amp; Details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Writer provides effective reasons to support opinion and gives supporting details.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Writer provides adequate reasons to support opinion and gives some supporting details.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Writer provides minimal reasons to support opinion and few supporting details.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Writer provides insufficient reasons to support details and few or no supporting details.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994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Conclusion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Writer includes an effective conclusion that relates to their opinion.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Writer includes and adequate conclusion that relates to their opinion.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Conclusion is present but is weak and may or may not relate to their opinion.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Writer does not provide a conclusion or the conclusion does not connect to their opinion.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8018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Conventions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Writer has few, if any errors in grammar, spelling, capitalization, and punctuation.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Writer has some errors in grammar, spelling, capitalization, and punctuation.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Writer has many errors in grammar, spelling, capitalization, and punctuation.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Grammatical, spelling, capitalization and/or punctuation errors interfere </a:t>
                      </a:r>
                      <a:r>
                        <a:rPr lang="en-US" sz="120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with meaning.</a:t>
                      </a:r>
                      <a:endParaRPr lang="en-US" sz="1200" dirty="0">
                        <a:solidFill>
                          <a:schemeClr val="tx1"/>
                        </a:solidFill>
                        <a:latin typeface="HelloArchitect" panose="02000603000000000000" pitchFamily="2" charset="0"/>
                        <a:ea typeface="HelloArchitect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BA7BF272-D1F7-4947-98AE-CE9BDB240A8B}"/>
              </a:ext>
            </a:extLst>
          </p:cNvPr>
          <p:cNvSpPr txBox="1"/>
          <p:nvPr/>
        </p:nvSpPr>
        <p:spPr>
          <a:xfrm>
            <a:off x="2532186" y="101600"/>
            <a:ext cx="61757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OPINION  WRITING  RUBRIC</a:t>
            </a:r>
          </a:p>
        </p:txBody>
      </p:sp>
    </p:spTree>
    <p:extLst>
      <p:ext uri="{BB962C8B-B14F-4D97-AF65-F5344CB8AC3E}">
        <p14:creationId xmlns:p14="http://schemas.microsoft.com/office/powerpoint/2010/main" val="1973348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6982" y="124691"/>
            <a:ext cx="4405745" cy="332509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486298" y="119950"/>
            <a:ext cx="1526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HelloHotMess" panose="02000603000000000000" pitchFamily="2" charset="0"/>
                <a:ea typeface="HelloHotMess" panose="02000603000000000000" pitchFamily="2" charset="0"/>
              </a:rPr>
              <a:t>Learning Target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220697" y="1215233"/>
          <a:ext cx="4211874" cy="2144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71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4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1392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Writer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 effectively uses the skill in their writing and can teach others.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HelloArchitect" panose="02000603000000000000" pitchFamily="2" charset="0"/>
                        <a:ea typeface="HelloArchitect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392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Writer adequately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 uses the skill in their writing but may need more independent practice.</a:t>
                      </a:r>
                      <a:endParaRPr lang="en-US" sz="1200" dirty="0">
                        <a:solidFill>
                          <a:schemeClr val="tx1"/>
                        </a:solidFill>
                        <a:latin typeface="HelloArchitect" panose="02000603000000000000" pitchFamily="2" charset="0"/>
                        <a:ea typeface="HelloArchitect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392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Writer minimally uses the skill in their writing and may need more guided practice.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392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Writer is not using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 the skill properly and needs further instruction on the concept.</a:t>
                      </a:r>
                      <a:endParaRPr lang="en-US" sz="1200" dirty="0">
                        <a:solidFill>
                          <a:schemeClr val="tx1"/>
                        </a:solidFill>
                        <a:latin typeface="HelloArchitect" panose="02000603000000000000" pitchFamily="2" charset="0"/>
                        <a:ea typeface="HelloArchitect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193916" y="489282"/>
            <a:ext cx="4211874" cy="607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082640" y="124691"/>
            <a:ext cx="4405745" cy="332509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6471956" y="119950"/>
            <a:ext cx="1526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HelloHotMess" panose="02000603000000000000" pitchFamily="2" charset="0"/>
                <a:ea typeface="HelloHotMess" panose="02000603000000000000" pitchFamily="2" charset="0"/>
              </a:rPr>
              <a:t>Learning Target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5206355" y="1215233"/>
          <a:ext cx="4211874" cy="2144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71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4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1392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Writer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 effectively uses the skill in their writing and can teach others.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HelloArchitect" panose="02000603000000000000" pitchFamily="2" charset="0"/>
                        <a:ea typeface="HelloArchitect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392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Writer adequately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 uses the skill in their writing but may need more independent practice.</a:t>
                      </a:r>
                      <a:endParaRPr lang="en-US" sz="1200" dirty="0">
                        <a:solidFill>
                          <a:schemeClr val="tx1"/>
                        </a:solidFill>
                        <a:latin typeface="HelloArchitect" panose="02000603000000000000" pitchFamily="2" charset="0"/>
                        <a:ea typeface="HelloArchitect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392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Writer minimally uses the skill in their writing and may need more guided practice.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392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Writer is not using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 the skill properly and needs further instruction on the concept.</a:t>
                      </a:r>
                      <a:endParaRPr lang="en-US" sz="1200" dirty="0">
                        <a:solidFill>
                          <a:schemeClr val="tx1"/>
                        </a:solidFill>
                        <a:latin typeface="HelloArchitect" panose="02000603000000000000" pitchFamily="2" charset="0"/>
                        <a:ea typeface="HelloArchitect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2" name="Rectangle 21"/>
          <p:cNvSpPr/>
          <p:nvPr/>
        </p:nvSpPr>
        <p:spPr>
          <a:xfrm>
            <a:off x="5179574" y="489282"/>
            <a:ext cx="4211874" cy="607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96982" y="3895503"/>
            <a:ext cx="4405745" cy="332509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1486298" y="3890762"/>
            <a:ext cx="1526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HelloHotMess" panose="02000603000000000000" pitchFamily="2" charset="0"/>
                <a:ea typeface="HelloHotMess" panose="02000603000000000000" pitchFamily="2" charset="0"/>
              </a:rPr>
              <a:t>Learning Target</a:t>
            </a:r>
          </a:p>
        </p:txBody>
      </p:sp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220697" y="4986045"/>
          <a:ext cx="4211874" cy="2144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71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4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1392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Writer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 effectively uses the skill in their writing and can teach others.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HelloArchitect" panose="02000603000000000000" pitchFamily="2" charset="0"/>
                        <a:ea typeface="HelloArchitect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392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Writer adequately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 uses the skill in their writing but may need more independent practice.</a:t>
                      </a:r>
                      <a:endParaRPr lang="en-US" sz="1200" dirty="0">
                        <a:solidFill>
                          <a:schemeClr val="tx1"/>
                        </a:solidFill>
                        <a:latin typeface="HelloArchitect" panose="02000603000000000000" pitchFamily="2" charset="0"/>
                        <a:ea typeface="HelloArchitect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392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Writer minimally uses the skill in their writing and may need more guided practice.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392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Writer is not using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 the skill properly and needs further instruction on the concept.</a:t>
                      </a:r>
                      <a:endParaRPr lang="en-US" sz="1200" dirty="0">
                        <a:solidFill>
                          <a:schemeClr val="tx1"/>
                        </a:solidFill>
                        <a:latin typeface="HelloArchitect" panose="02000603000000000000" pitchFamily="2" charset="0"/>
                        <a:ea typeface="HelloArchitect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6" name="Rectangle 25"/>
          <p:cNvSpPr/>
          <p:nvPr/>
        </p:nvSpPr>
        <p:spPr>
          <a:xfrm>
            <a:off x="193916" y="4260094"/>
            <a:ext cx="4211874" cy="607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082640" y="3895503"/>
            <a:ext cx="4405745" cy="332509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6471956" y="3890762"/>
            <a:ext cx="1526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HelloHotMess" panose="02000603000000000000" pitchFamily="2" charset="0"/>
                <a:ea typeface="HelloHotMess" panose="02000603000000000000" pitchFamily="2" charset="0"/>
              </a:rPr>
              <a:t>Learning Target</a:t>
            </a:r>
          </a:p>
        </p:txBody>
      </p:sp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5206355" y="4986045"/>
          <a:ext cx="4211874" cy="2144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71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4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1392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Writer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 effectively uses the skill in their writing and can teach others.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HelloArchitect" panose="02000603000000000000" pitchFamily="2" charset="0"/>
                        <a:ea typeface="HelloArchitect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392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Writer adequately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 uses the skill in their writing but may need more independent practice.</a:t>
                      </a:r>
                      <a:endParaRPr lang="en-US" sz="1200" dirty="0">
                        <a:solidFill>
                          <a:schemeClr val="tx1"/>
                        </a:solidFill>
                        <a:latin typeface="HelloArchitect" panose="02000603000000000000" pitchFamily="2" charset="0"/>
                        <a:ea typeface="HelloArchitect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392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Writer minimally uses the skill in their writing and may need more guided practice.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392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Writer is not using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  <a:latin typeface="HelloArchitect" panose="02000603000000000000" pitchFamily="2" charset="0"/>
                          <a:ea typeface="HelloArchitect" panose="02000603000000000000" pitchFamily="2" charset="0"/>
                        </a:rPr>
                        <a:t> the skill properly and needs further instruction on the concept.</a:t>
                      </a:r>
                      <a:endParaRPr lang="en-US" sz="1200" dirty="0">
                        <a:solidFill>
                          <a:schemeClr val="tx1"/>
                        </a:solidFill>
                        <a:latin typeface="HelloArchitect" panose="02000603000000000000" pitchFamily="2" charset="0"/>
                        <a:ea typeface="HelloArchitect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2" name="Rectangle 41"/>
          <p:cNvSpPr/>
          <p:nvPr/>
        </p:nvSpPr>
        <p:spPr>
          <a:xfrm>
            <a:off x="5179574" y="4260094"/>
            <a:ext cx="4211874" cy="607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914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1122465"/>
              </p:ext>
            </p:extLst>
          </p:nvPr>
        </p:nvGraphicFramePr>
        <p:xfrm>
          <a:off x="268555" y="941569"/>
          <a:ext cx="4155987" cy="60307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41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18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2274">
                <a:tc>
                  <a:txBody>
                    <a:bodyPr/>
                    <a:lstStyle/>
                    <a:p>
                      <a:pPr algn="l"/>
                      <a:endParaRPr lang="en-US" sz="1800" b="0" dirty="0">
                        <a:solidFill>
                          <a:schemeClr val="tx1"/>
                        </a:solidFill>
                        <a:latin typeface="HelloArchitect" panose="02000603000000000000" pitchFamily="2" charset="0"/>
                        <a:ea typeface="HelloArchitect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4678">
                <a:tc>
                  <a:txBody>
                    <a:bodyPr/>
                    <a:lstStyle/>
                    <a:p>
                      <a:pPr algn="l"/>
                      <a:endParaRPr lang="en-US" sz="1800" b="0" dirty="0">
                        <a:solidFill>
                          <a:schemeClr val="tx1"/>
                        </a:solidFill>
                        <a:latin typeface="HelloArchitect" panose="02000603000000000000" pitchFamily="2" charset="0"/>
                        <a:ea typeface="HelloArchitect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4678">
                <a:tc>
                  <a:txBody>
                    <a:bodyPr/>
                    <a:lstStyle/>
                    <a:p>
                      <a:pPr algn="l"/>
                      <a:endParaRPr lang="en-US" sz="1800" b="0" dirty="0">
                        <a:solidFill>
                          <a:schemeClr val="tx1"/>
                        </a:solidFill>
                        <a:latin typeface="HelloArchitect" panose="02000603000000000000" pitchFamily="2" charset="0"/>
                        <a:ea typeface="HelloArchitect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5074">
                <a:tc>
                  <a:txBody>
                    <a:bodyPr/>
                    <a:lstStyle/>
                    <a:p>
                      <a:pPr algn="l"/>
                      <a:endParaRPr lang="en-US" sz="1800" b="0" dirty="0">
                        <a:solidFill>
                          <a:schemeClr val="tx1"/>
                        </a:solidFill>
                        <a:latin typeface="HelloArchitect" panose="02000603000000000000" pitchFamily="2" charset="0"/>
                        <a:ea typeface="HelloArchitect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4678">
                <a:tc>
                  <a:txBody>
                    <a:bodyPr/>
                    <a:lstStyle/>
                    <a:p>
                      <a:pPr algn="l"/>
                      <a:endParaRPr lang="en-US" sz="1800" b="0" dirty="0">
                        <a:solidFill>
                          <a:schemeClr val="tx1"/>
                        </a:solidFill>
                        <a:latin typeface="HelloArchitect" panose="02000603000000000000" pitchFamily="2" charset="0"/>
                        <a:ea typeface="HelloArchitect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4672">
                <a:tc>
                  <a:txBody>
                    <a:bodyPr/>
                    <a:lstStyle/>
                    <a:p>
                      <a:pPr algn="l"/>
                      <a:endParaRPr lang="en-US" sz="1800" b="0" dirty="0">
                        <a:solidFill>
                          <a:schemeClr val="tx1"/>
                        </a:solidFill>
                        <a:latin typeface="HelloArchitect" panose="02000603000000000000" pitchFamily="2" charset="0"/>
                        <a:ea typeface="HelloArchitect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4678">
                <a:tc>
                  <a:txBody>
                    <a:bodyPr/>
                    <a:lstStyle/>
                    <a:p>
                      <a:pPr algn="l"/>
                      <a:endParaRPr lang="en-US" sz="1800" b="0" dirty="0">
                        <a:solidFill>
                          <a:schemeClr val="tx1"/>
                        </a:solidFill>
                        <a:latin typeface="HelloArchitect" panose="02000603000000000000" pitchFamily="2" charset="0"/>
                        <a:ea typeface="HelloArchitect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04503" y="91440"/>
            <a:ext cx="4484430" cy="711925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998237" y="81281"/>
            <a:ext cx="4484430" cy="711925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7849084"/>
              </p:ext>
            </p:extLst>
          </p:nvPr>
        </p:nvGraphicFramePr>
        <p:xfrm>
          <a:off x="5172448" y="928523"/>
          <a:ext cx="4155987" cy="60437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41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18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4404">
                <a:tc>
                  <a:txBody>
                    <a:bodyPr/>
                    <a:lstStyle/>
                    <a:p>
                      <a:pPr algn="l"/>
                      <a:endParaRPr lang="en-US" sz="1800" b="0" dirty="0">
                        <a:solidFill>
                          <a:schemeClr val="tx1"/>
                        </a:solidFill>
                        <a:latin typeface="HelloArchitect" panose="02000603000000000000" pitchFamily="2" charset="0"/>
                        <a:ea typeface="HelloArchitect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7720">
                <a:tc>
                  <a:txBody>
                    <a:bodyPr/>
                    <a:lstStyle/>
                    <a:p>
                      <a:pPr algn="l"/>
                      <a:endParaRPr lang="en-US" sz="1800" b="0" dirty="0">
                        <a:solidFill>
                          <a:schemeClr val="tx1"/>
                        </a:solidFill>
                        <a:latin typeface="HelloArchitect" panose="02000603000000000000" pitchFamily="2" charset="0"/>
                        <a:ea typeface="HelloArchitect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7720">
                <a:tc>
                  <a:txBody>
                    <a:bodyPr/>
                    <a:lstStyle/>
                    <a:p>
                      <a:pPr algn="l"/>
                      <a:endParaRPr lang="en-US" sz="1800" b="0" dirty="0">
                        <a:solidFill>
                          <a:schemeClr val="tx1"/>
                        </a:solidFill>
                        <a:latin typeface="HelloArchitect" panose="02000603000000000000" pitchFamily="2" charset="0"/>
                        <a:ea typeface="HelloArchitect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4367">
                <a:tc>
                  <a:txBody>
                    <a:bodyPr/>
                    <a:lstStyle/>
                    <a:p>
                      <a:pPr algn="l"/>
                      <a:endParaRPr lang="en-US" sz="1800" b="0" dirty="0">
                        <a:solidFill>
                          <a:schemeClr val="tx1"/>
                        </a:solidFill>
                        <a:latin typeface="HelloArchitect" panose="02000603000000000000" pitchFamily="2" charset="0"/>
                        <a:ea typeface="HelloArchitect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7720">
                <a:tc>
                  <a:txBody>
                    <a:bodyPr/>
                    <a:lstStyle/>
                    <a:p>
                      <a:pPr algn="l"/>
                      <a:endParaRPr lang="en-US" sz="1800" b="0" dirty="0">
                        <a:solidFill>
                          <a:schemeClr val="tx1"/>
                        </a:solidFill>
                        <a:latin typeface="HelloArchitect" panose="02000603000000000000" pitchFamily="2" charset="0"/>
                        <a:ea typeface="HelloArchitect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4128">
                <a:tc>
                  <a:txBody>
                    <a:bodyPr/>
                    <a:lstStyle/>
                    <a:p>
                      <a:pPr algn="l"/>
                      <a:endParaRPr lang="en-US" sz="1800" b="0" dirty="0">
                        <a:solidFill>
                          <a:schemeClr val="tx1"/>
                        </a:solidFill>
                        <a:latin typeface="HelloArchitect" panose="02000603000000000000" pitchFamily="2" charset="0"/>
                        <a:ea typeface="HelloArchitect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7720">
                <a:tc>
                  <a:txBody>
                    <a:bodyPr/>
                    <a:lstStyle/>
                    <a:p>
                      <a:pPr algn="l"/>
                      <a:endParaRPr lang="en-US" sz="1800" b="0" dirty="0">
                        <a:solidFill>
                          <a:schemeClr val="tx1"/>
                        </a:solidFill>
                        <a:latin typeface="HelloArchitect" panose="02000603000000000000" pitchFamily="2" charset="0"/>
                        <a:ea typeface="HelloArchitect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412983" y="413174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b="1" dirty="0">
              <a:latin typeface="HelloHotMess" panose="02000603000000000000" pitchFamily="2" charset="0"/>
              <a:ea typeface="HelloHotMess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603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</TotalTime>
  <Words>636</Words>
  <Application>Microsoft Office PowerPoint</Application>
  <PresentationFormat>Custom</PresentationFormat>
  <Paragraphs>77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HelloArchitect</vt:lpstr>
      <vt:lpstr>HelloHotMess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Kathy Olenczuk</dc:creator>
  <cp:lastModifiedBy>klrcali@yahoo.com</cp:lastModifiedBy>
  <cp:revision>15</cp:revision>
  <cp:lastPrinted>2017-09-25T01:26:15Z</cp:lastPrinted>
  <dcterms:created xsi:type="dcterms:W3CDTF">2013-10-27T01:41:36Z</dcterms:created>
  <dcterms:modified xsi:type="dcterms:W3CDTF">2017-09-25T01:28:44Z</dcterms:modified>
</cp:coreProperties>
</file>